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0"/>
  </p:notesMasterIdLst>
  <p:sldIdLst>
    <p:sldId id="256" r:id="rId2"/>
    <p:sldId id="258" r:id="rId3"/>
    <p:sldId id="257" r:id="rId4"/>
    <p:sldId id="262" r:id="rId5"/>
    <p:sldId id="263" r:id="rId6"/>
    <p:sldId id="261" r:id="rId7"/>
    <p:sldId id="264" r:id="rId8"/>
    <p:sldId id="265" r:id="rId9"/>
  </p:sldIdLst>
  <p:sldSz cx="18288000" cy="10287000"/>
  <p:notesSz cx="6858000" cy="9144000"/>
  <p:embeddedFontLst>
    <p:embeddedFont>
      <p:font typeface="Nunito" pitchFamily="2" charset="0"/>
      <p:regular r:id="rId11"/>
      <p:bold r:id="rId12"/>
      <p:italic r:id="rId13"/>
      <p:boldItalic r:id="rId14"/>
    </p:embeddedFont>
    <p:embeddedFont>
      <p:font typeface="Poppins" panose="00000500000000000000" pitchFamily="2" charset="0"/>
      <p:regular r:id="rId15"/>
      <p:bold r:id="rId16"/>
      <p:italic r:id="rId17"/>
      <p:boldItalic r:id="rId18"/>
    </p:embeddedFont>
    <p:embeddedFont>
      <p:font typeface="RQND Pro" panose="020B0604020202020204" charset="0"/>
      <p:regular r:id="rId19"/>
    </p:embeddedFont>
    <p:embeddedFont>
      <p:font typeface="RQND Pro Medium"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222"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media/image1.jpe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svg>
</file>

<file path=ppt/media/image22.png>
</file>

<file path=ppt/media/image23.svg>
</file>

<file path=ppt/media/image3.png>
</file>

<file path=ppt/media/image4.svg>
</file>

<file path=ppt/media/image5.jpe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87854B-E1D2-4DEC-ACFA-E7CA49A623F8}" type="datetimeFigureOut">
              <a:rPr lang="en-IN" smtClean="0"/>
              <a:t>08-09-2024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9A0845-7A38-48AD-A635-EA311311BD5C}" type="slidenum">
              <a:rPr lang="en-IN" smtClean="0"/>
              <a:t>‹#›</a:t>
            </a:fld>
            <a:endParaRPr lang="en-IN"/>
          </a:p>
        </p:txBody>
      </p:sp>
    </p:spTree>
    <p:extLst>
      <p:ext uri="{BB962C8B-B14F-4D97-AF65-F5344CB8AC3E}">
        <p14:creationId xmlns:p14="http://schemas.microsoft.com/office/powerpoint/2010/main" val="3862179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49A0845-7A38-48AD-A635-EA311311BD5C}" type="slidenum">
              <a:rPr lang="en-IN" smtClean="0"/>
              <a:t>5</a:t>
            </a:fld>
            <a:endParaRPr lang="en-IN"/>
          </a:p>
        </p:txBody>
      </p:sp>
    </p:spTree>
    <p:extLst>
      <p:ext uri="{BB962C8B-B14F-4D97-AF65-F5344CB8AC3E}">
        <p14:creationId xmlns:p14="http://schemas.microsoft.com/office/powerpoint/2010/main" val="3551346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7.sv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5.jpeg"/><Relationship Id="rId7" Type="http://schemas.openxmlformats.org/officeDocument/2006/relationships/image" Target="../media/image18.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1.svg"/></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3.sv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519367" y="-352343"/>
            <a:ext cx="10991686" cy="10991686"/>
          </a:xfrm>
          <a:custGeom>
            <a:avLst/>
            <a:gdLst/>
            <a:ahLst/>
            <a:cxnLst/>
            <a:rect l="l" t="t" r="r" b="b"/>
            <a:pathLst>
              <a:path w="10991686" h="10991686">
                <a:moveTo>
                  <a:pt x="0" y="0"/>
                </a:moveTo>
                <a:lnTo>
                  <a:pt x="10991686" y="0"/>
                </a:lnTo>
                <a:lnTo>
                  <a:pt x="10991686" y="10991686"/>
                </a:lnTo>
                <a:lnTo>
                  <a:pt x="0" y="10991686"/>
                </a:lnTo>
                <a:lnTo>
                  <a:pt x="0" y="0"/>
                </a:lnTo>
                <a:close/>
              </a:path>
            </a:pathLst>
          </a:custGeom>
          <a:blipFill>
            <a:blip r:embed="rId3">
              <a:alphaModFix amt="49000"/>
            </a:blip>
            <a:stretch>
              <a:fillRect/>
            </a:stretch>
          </a:blipFill>
        </p:spPr>
      </p:sp>
      <p:sp>
        <p:nvSpPr>
          <p:cNvPr id="4" name="Freeform 4"/>
          <p:cNvSpPr/>
          <p:nvPr/>
        </p:nvSpPr>
        <p:spPr>
          <a:xfrm>
            <a:off x="1290620" y="3086100"/>
            <a:ext cx="4123310" cy="4114800"/>
          </a:xfrm>
          <a:custGeom>
            <a:avLst/>
            <a:gdLst/>
            <a:ahLst/>
            <a:cxnLst/>
            <a:rect l="l" t="t" r="r" b="b"/>
            <a:pathLst>
              <a:path w="4123310" h="4114800">
                <a:moveTo>
                  <a:pt x="0" y="0"/>
                </a:moveTo>
                <a:lnTo>
                  <a:pt x="4123311" y="0"/>
                </a:lnTo>
                <a:lnTo>
                  <a:pt x="4123311" y="4114800"/>
                </a:lnTo>
                <a:lnTo>
                  <a:pt x="0" y="41148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2276476" y="3192692"/>
            <a:ext cx="13735049" cy="2664960"/>
          </a:xfrm>
          <a:prstGeom prst="rect">
            <a:avLst/>
          </a:prstGeom>
        </p:spPr>
        <p:txBody>
          <a:bodyPr lIns="0" tIns="0" rIns="0" bIns="0" rtlCol="0" anchor="t">
            <a:spAutoFit/>
          </a:bodyPr>
          <a:lstStyle/>
          <a:p>
            <a:pPr algn="ctr">
              <a:lnSpc>
                <a:spcPts val="24545"/>
              </a:lnSpc>
              <a:spcBef>
                <a:spcPct val="0"/>
              </a:spcBef>
            </a:pPr>
            <a:r>
              <a:rPr lang="en-IN" sz="12500" dirty="0">
                <a:solidFill>
                  <a:schemeClr val="bg1"/>
                </a:solidFill>
                <a:latin typeface="RQND Pro" panose="020B0604020202020204" charset="0"/>
              </a:rPr>
              <a:t>The Virtual DOM</a:t>
            </a:r>
            <a:endParaRPr lang="en-US" sz="12500" dirty="0">
              <a:solidFill>
                <a:schemeClr val="bg1"/>
              </a:solidFill>
              <a:latin typeface="RQND Pro" panose="020B0604020202020204" charset="0"/>
              <a:ea typeface="RQND Pro"/>
              <a:cs typeface="RQND Pro"/>
              <a:sym typeface="RQND Pro"/>
            </a:endParaRPr>
          </a:p>
        </p:txBody>
      </p:sp>
      <p:sp>
        <p:nvSpPr>
          <p:cNvPr id="7" name="TextBox 7"/>
          <p:cNvSpPr txBox="1"/>
          <p:nvPr/>
        </p:nvSpPr>
        <p:spPr>
          <a:xfrm>
            <a:off x="5381972" y="6123904"/>
            <a:ext cx="7524055" cy="1746697"/>
          </a:xfrm>
          <a:prstGeom prst="rect">
            <a:avLst/>
          </a:prstGeom>
        </p:spPr>
        <p:txBody>
          <a:bodyPr lIns="0" tIns="0" rIns="0" bIns="0" rtlCol="0" anchor="t">
            <a:spAutoFit/>
          </a:bodyPr>
          <a:lstStyle/>
          <a:p>
            <a:pPr algn="ctr">
              <a:lnSpc>
                <a:spcPts val="3467"/>
              </a:lnSpc>
              <a:spcBef>
                <a:spcPct val="0"/>
              </a:spcBef>
            </a:pPr>
            <a:r>
              <a:rPr lang="en-US" sz="2477" spc="899" dirty="0">
                <a:solidFill>
                  <a:srgbClr val="FFFFFF"/>
                </a:solidFill>
                <a:latin typeface="RQND Pro Medium"/>
                <a:ea typeface="RQND Pro Medium"/>
                <a:cs typeface="RQND Pro Medium"/>
                <a:sym typeface="RQND Pro Medium"/>
              </a:rPr>
              <a:t>Name : Siddhartha </a:t>
            </a:r>
            <a:r>
              <a:rPr lang="en-US" sz="2477" spc="899" dirty="0" err="1">
                <a:solidFill>
                  <a:srgbClr val="FFFFFF"/>
                </a:solidFill>
                <a:latin typeface="RQND Pro Medium"/>
                <a:ea typeface="RQND Pro Medium"/>
                <a:cs typeface="RQND Pro Medium"/>
                <a:sym typeface="RQND Pro Medium"/>
              </a:rPr>
              <a:t>reddy</a:t>
            </a:r>
            <a:endParaRPr lang="en-US" sz="2477" spc="899" dirty="0">
              <a:solidFill>
                <a:srgbClr val="FFFFFF"/>
              </a:solidFill>
              <a:latin typeface="RQND Pro Medium"/>
              <a:ea typeface="RQND Pro Medium"/>
              <a:cs typeface="RQND Pro Medium"/>
              <a:sym typeface="RQND Pro Medium"/>
            </a:endParaRPr>
          </a:p>
          <a:p>
            <a:pPr algn="ctr">
              <a:lnSpc>
                <a:spcPts val="3467"/>
              </a:lnSpc>
              <a:spcBef>
                <a:spcPct val="0"/>
              </a:spcBef>
            </a:pPr>
            <a:r>
              <a:rPr lang="en-US" sz="2477" spc="899" dirty="0">
                <a:solidFill>
                  <a:srgbClr val="FFFFFF"/>
                </a:solidFill>
                <a:latin typeface="RQND Pro Medium"/>
                <a:ea typeface="RQND Pro Medium"/>
                <a:cs typeface="RQND Pro Medium"/>
                <a:sym typeface="RQND Pro Medium"/>
              </a:rPr>
              <a:t>Roll no : 22h51a0543</a:t>
            </a:r>
          </a:p>
          <a:p>
            <a:pPr algn="ctr">
              <a:lnSpc>
                <a:spcPts val="3467"/>
              </a:lnSpc>
              <a:spcBef>
                <a:spcPct val="0"/>
              </a:spcBef>
            </a:pPr>
            <a:r>
              <a:rPr lang="en-US" sz="2477" spc="899" dirty="0">
                <a:solidFill>
                  <a:srgbClr val="FFFFFF"/>
                </a:solidFill>
                <a:latin typeface="RQND Pro Medium"/>
                <a:ea typeface="RQND Pro Medium"/>
                <a:cs typeface="RQND Pro Medium"/>
                <a:sym typeface="RQND Pro Medium"/>
              </a:rPr>
              <a:t>Sec : </a:t>
            </a:r>
            <a:r>
              <a:rPr lang="en-US" sz="2477" spc="899" dirty="0" err="1">
                <a:solidFill>
                  <a:srgbClr val="FFFFFF"/>
                </a:solidFill>
                <a:latin typeface="RQND Pro Medium"/>
                <a:ea typeface="RQND Pro Medium"/>
                <a:cs typeface="RQND Pro Medium"/>
                <a:sym typeface="RQND Pro Medium"/>
              </a:rPr>
              <a:t>cse</a:t>
            </a:r>
            <a:r>
              <a:rPr lang="en-US" sz="2477" spc="899" dirty="0">
                <a:solidFill>
                  <a:srgbClr val="FFFFFF"/>
                </a:solidFill>
                <a:latin typeface="RQND Pro Medium"/>
                <a:ea typeface="RQND Pro Medium"/>
                <a:cs typeface="RQND Pro Medium"/>
                <a:sym typeface="RQND Pro Medium"/>
              </a:rPr>
              <a:t>-d</a:t>
            </a:r>
          </a:p>
          <a:p>
            <a:pPr algn="ctr">
              <a:lnSpc>
                <a:spcPts val="3467"/>
              </a:lnSpc>
              <a:spcBef>
                <a:spcPct val="0"/>
              </a:spcBef>
            </a:pPr>
            <a:endParaRPr lang="en-US" sz="2477" spc="899" dirty="0">
              <a:solidFill>
                <a:srgbClr val="FFFFFF"/>
              </a:solidFill>
              <a:latin typeface="RQND Pro Medium"/>
              <a:ea typeface="RQND Pro Medium"/>
              <a:cs typeface="RQND Pro Medium"/>
              <a:sym typeface="RQND Pro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5651117" y="1111981"/>
            <a:ext cx="10737703" cy="8063039"/>
          </a:xfrm>
          <a:custGeom>
            <a:avLst/>
            <a:gdLst/>
            <a:ahLst/>
            <a:cxnLst/>
            <a:rect l="l" t="t" r="r" b="b"/>
            <a:pathLst>
              <a:path w="10737703" h="8063039">
                <a:moveTo>
                  <a:pt x="0" y="0"/>
                </a:moveTo>
                <a:lnTo>
                  <a:pt x="10737703" y="0"/>
                </a:lnTo>
                <a:lnTo>
                  <a:pt x="10737703" y="8063038"/>
                </a:lnTo>
                <a:lnTo>
                  <a:pt x="0" y="806303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912899" y="799660"/>
            <a:ext cx="4123310" cy="4114800"/>
          </a:xfrm>
          <a:custGeom>
            <a:avLst/>
            <a:gdLst/>
            <a:ahLst/>
            <a:cxnLst/>
            <a:rect l="l" t="t" r="r" b="b"/>
            <a:pathLst>
              <a:path w="4123310" h="4114800">
                <a:moveTo>
                  <a:pt x="0" y="0"/>
                </a:moveTo>
                <a:lnTo>
                  <a:pt x="4123310" y="0"/>
                </a:lnTo>
                <a:lnTo>
                  <a:pt x="4123310" y="4114800"/>
                </a:lnTo>
                <a:lnTo>
                  <a:pt x="0" y="4114800"/>
                </a:lnTo>
                <a:lnTo>
                  <a:pt x="0" y="0"/>
                </a:lnTo>
                <a:close/>
              </a:path>
            </a:pathLst>
          </a:custGeom>
          <a:blipFill>
            <a:blip r:embed="rId5">
              <a:alphaModFix amt="30000"/>
              <a:extLst>
                <a:ext uri="{96DAC541-7B7A-43D3-8B79-37D633B846F1}">
                  <asvg:svgBlip xmlns:asvg="http://schemas.microsoft.com/office/drawing/2016/SVG/main" r:embed="rId6"/>
                </a:ext>
              </a:extLst>
            </a:blip>
            <a:stretch>
              <a:fillRect/>
            </a:stretch>
          </a:blipFill>
        </p:spPr>
      </p:sp>
      <p:sp>
        <p:nvSpPr>
          <p:cNvPr id="5" name="Freeform 5"/>
          <p:cNvSpPr/>
          <p:nvPr/>
        </p:nvSpPr>
        <p:spPr>
          <a:xfrm>
            <a:off x="1601638" y="1217561"/>
            <a:ext cx="4958334" cy="8229600"/>
          </a:xfrm>
          <a:custGeom>
            <a:avLst/>
            <a:gdLst/>
            <a:ahLst/>
            <a:cxnLst/>
            <a:rect l="l" t="t" r="r" b="b"/>
            <a:pathLst>
              <a:path w="4958334" h="8229600">
                <a:moveTo>
                  <a:pt x="0" y="0"/>
                </a:moveTo>
                <a:lnTo>
                  <a:pt x="4958334" y="0"/>
                </a:lnTo>
                <a:lnTo>
                  <a:pt x="4958334" y="8229600"/>
                </a:lnTo>
                <a:lnTo>
                  <a:pt x="0" y="8229600"/>
                </a:lnTo>
                <a:lnTo>
                  <a:pt x="0" y="0"/>
                </a:lnTo>
                <a:close/>
              </a:path>
            </a:pathLst>
          </a:custGeom>
          <a:blipFill>
            <a:blip r:embed="rId7"/>
            <a:stretch>
              <a:fillRect/>
            </a:stretch>
          </a:blipFill>
        </p:spPr>
      </p:sp>
      <p:sp>
        <p:nvSpPr>
          <p:cNvPr id="6" name="TextBox 6"/>
          <p:cNvSpPr txBox="1"/>
          <p:nvPr/>
        </p:nvSpPr>
        <p:spPr>
          <a:xfrm>
            <a:off x="6542219" y="2220184"/>
            <a:ext cx="9846601" cy="4796185"/>
          </a:xfrm>
          <a:prstGeom prst="rect">
            <a:avLst/>
          </a:prstGeom>
        </p:spPr>
        <p:txBody>
          <a:bodyPr wrap="square" lIns="0" tIns="0" rIns="0" bIns="0" rtlCol="0" anchor="t">
            <a:spAutoFit/>
          </a:bodyPr>
          <a:lstStyle/>
          <a:p>
            <a:pPr algn="ctr">
              <a:lnSpc>
                <a:spcPts val="18652"/>
              </a:lnSpc>
              <a:spcBef>
                <a:spcPct val="0"/>
              </a:spcBef>
            </a:pPr>
            <a:r>
              <a:rPr lang="en-IN" sz="11400" b="1" i="0" dirty="0">
                <a:solidFill>
                  <a:srgbClr val="FFFFFF"/>
                </a:solidFill>
                <a:effectLst/>
                <a:latin typeface="RQND Pro" panose="020B0604020202020204" charset="0"/>
              </a:rPr>
              <a:t>What is DOM ?</a:t>
            </a:r>
          </a:p>
          <a:p>
            <a:pPr algn="ctr">
              <a:lnSpc>
                <a:spcPts val="18652"/>
              </a:lnSpc>
              <a:spcBef>
                <a:spcPct val="0"/>
              </a:spcBef>
            </a:pPr>
            <a:endParaRPr lang="en-US" sz="15800" dirty="0">
              <a:solidFill>
                <a:srgbClr val="FFFFFF"/>
              </a:solidFill>
              <a:latin typeface="RQND Pro" panose="020B0604020202020204" charset="0"/>
              <a:ea typeface="RQND Pro"/>
              <a:cs typeface="RQND Pro"/>
              <a:sym typeface="RQND Pro"/>
            </a:endParaRPr>
          </a:p>
        </p:txBody>
      </p:sp>
      <p:sp>
        <p:nvSpPr>
          <p:cNvPr id="7" name="TextBox 7"/>
          <p:cNvSpPr txBox="1"/>
          <p:nvPr/>
        </p:nvSpPr>
        <p:spPr>
          <a:xfrm>
            <a:off x="7712497" y="1895079"/>
            <a:ext cx="7524055" cy="432383"/>
          </a:xfrm>
          <a:prstGeom prst="rect">
            <a:avLst/>
          </a:prstGeom>
        </p:spPr>
        <p:txBody>
          <a:bodyPr lIns="0" tIns="0" rIns="0" bIns="0" rtlCol="0" anchor="t">
            <a:spAutoFit/>
          </a:bodyPr>
          <a:lstStyle/>
          <a:p>
            <a:pPr algn="ctr">
              <a:lnSpc>
                <a:spcPts val="3467"/>
              </a:lnSpc>
              <a:spcBef>
                <a:spcPct val="0"/>
              </a:spcBef>
            </a:pPr>
            <a:r>
              <a:rPr lang="en-US" sz="2477" spc="899">
                <a:solidFill>
                  <a:srgbClr val="FFFFFF"/>
                </a:solidFill>
                <a:latin typeface="RQND Pro Medium"/>
                <a:ea typeface="RQND Pro Medium"/>
                <a:cs typeface="RQND Pro Medium"/>
                <a:sym typeface="RQND Pro Medium"/>
              </a:rPr>
              <a:t>STUDIO SHODWE</a:t>
            </a:r>
          </a:p>
        </p:txBody>
      </p:sp>
      <p:sp>
        <p:nvSpPr>
          <p:cNvPr id="8" name="TextBox 8"/>
          <p:cNvSpPr txBox="1"/>
          <p:nvPr/>
        </p:nvSpPr>
        <p:spPr>
          <a:xfrm>
            <a:off x="16388820" y="8757924"/>
            <a:ext cx="1229733" cy="835485"/>
          </a:xfrm>
          <a:prstGeom prst="rect">
            <a:avLst/>
          </a:prstGeom>
        </p:spPr>
        <p:txBody>
          <a:bodyPr lIns="0" tIns="0" rIns="0" bIns="0" rtlCol="0" anchor="t">
            <a:spAutoFit/>
          </a:bodyPr>
          <a:lstStyle/>
          <a:p>
            <a:pPr algn="ctr">
              <a:lnSpc>
                <a:spcPts val="7279"/>
              </a:lnSpc>
              <a:spcBef>
                <a:spcPct val="0"/>
              </a:spcBef>
            </a:pPr>
            <a:r>
              <a:rPr lang="en-US" sz="5199" dirty="0">
                <a:solidFill>
                  <a:srgbClr val="FFFFFF"/>
                </a:solidFill>
                <a:latin typeface="RQND Pro"/>
                <a:ea typeface="RQND Pro"/>
                <a:cs typeface="RQND Pro"/>
                <a:sym typeface="RQND Pro"/>
              </a:rPr>
              <a:t>01</a:t>
            </a:r>
          </a:p>
        </p:txBody>
      </p:sp>
      <p:sp>
        <p:nvSpPr>
          <p:cNvPr id="9" name="TextBox 9"/>
          <p:cNvSpPr txBox="1"/>
          <p:nvPr/>
        </p:nvSpPr>
        <p:spPr>
          <a:xfrm>
            <a:off x="7480644" y="4521295"/>
            <a:ext cx="7794573" cy="3262111"/>
          </a:xfrm>
          <a:prstGeom prst="rect">
            <a:avLst/>
          </a:prstGeom>
        </p:spPr>
        <p:txBody>
          <a:bodyPr wrap="square" lIns="0" tIns="0" rIns="0" bIns="0" rtlCol="0" anchor="t">
            <a:spAutoFit/>
          </a:bodyPr>
          <a:lstStyle/>
          <a:p>
            <a:pPr algn="ctr">
              <a:lnSpc>
                <a:spcPts val="3187"/>
              </a:lnSpc>
              <a:spcBef>
                <a:spcPct val="0"/>
              </a:spcBef>
            </a:pPr>
            <a:r>
              <a:rPr lang="en-US" sz="2500" b="0" i="0" dirty="0">
                <a:solidFill>
                  <a:srgbClr val="FFFFFF"/>
                </a:solidFill>
                <a:effectLst/>
                <a:latin typeface="Poppins" panose="00000500000000000000" pitchFamily="2" charset="0"/>
                <a:cs typeface="Poppins" panose="00000500000000000000" pitchFamily="2" charset="0"/>
              </a:rPr>
              <a:t>DOM stands for ‘Document Object Model’. In simple terms, it is a structured representation of the HTML elements that are present in a webpage or web app. DOM represents the entire UI of your application. The DOM is represented as a tree data structure. It contains a node for each UI element present in the web document.</a:t>
            </a:r>
            <a:endParaRPr lang="en-US" sz="2500" dirty="0">
              <a:solidFill>
                <a:srgbClr val="FFFFFF"/>
              </a:solidFill>
              <a:latin typeface="Poppins" panose="00000500000000000000" pitchFamily="2" charset="0"/>
              <a:ea typeface="Poppins"/>
              <a:cs typeface="Poppins" panose="00000500000000000000" pitchFamily="2" charset="0"/>
              <a:sym typeface="Poppins"/>
            </a:endParaRPr>
          </a:p>
          <a:p>
            <a:pPr algn="ctr">
              <a:lnSpc>
                <a:spcPts val="3187"/>
              </a:lnSpc>
              <a:spcBef>
                <a:spcPct val="0"/>
              </a:spcBef>
            </a:pPr>
            <a:endParaRPr lang="en-US" sz="2277" dirty="0">
              <a:solidFill>
                <a:srgbClr val="FFFFFF"/>
              </a:solidFill>
              <a:latin typeface="Poppins" panose="00000500000000000000" pitchFamily="2" charset="0"/>
              <a:ea typeface="Poppins"/>
              <a:cs typeface="Poppins" panose="00000500000000000000" pitchFamily="2" charset="0"/>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10437498" y="-560877"/>
            <a:ext cx="10753446" cy="10753446"/>
          </a:xfrm>
          <a:custGeom>
            <a:avLst/>
            <a:gdLst/>
            <a:ahLst/>
            <a:cxnLst/>
            <a:rect l="l" t="t" r="r" b="b"/>
            <a:pathLst>
              <a:path w="10753446" h="10753446">
                <a:moveTo>
                  <a:pt x="0" y="0"/>
                </a:moveTo>
                <a:lnTo>
                  <a:pt x="10753447" y="0"/>
                </a:lnTo>
                <a:lnTo>
                  <a:pt x="10753447" y="10753447"/>
                </a:lnTo>
                <a:lnTo>
                  <a:pt x="0" y="10753447"/>
                </a:lnTo>
                <a:lnTo>
                  <a:pt x="0" y="0"/>
                </a:lnTo>
                <a:close/>
              </a:path>
            </a:pathLst>
          </a:custGeom>
          <a:blipFill>
            <a:blip r:embed="rId3">
              <a:alphaModFix amt="14000"/>
            </a:blip>
            <a:stretch>
              <a:fillRect/>
            </a:stretch>
          </a:blipFill>
        </p:spPr>
      </p:sp>
      <p:sp>
        <p:nvSpPr>
          <p:cNvPr id="4" name="Freeform 4"/>
          <p:cNvSpPr/>
          <p:nvPr/>
        </p:nvSpPr>
        <p:spPr>
          <a:xfrm>
            <a:off x="6827356" y="5741512"/>
            <a:ext cx="4123310" cy="4114800"/>
          </a:xfrm>
          <a:custGeom>
            <a:avLst/>
            <a:gdLst/>
            <a:ahLst/>
            <a:cxnLst/>
            <a:rect l="l" t="t" r="r" b="b"/>
            <a:pathLst>
              <a:path w="4123310" h="4114800">
                <a:moveTo>
                  <a:pt x="0" y="0"/>
                </a:moveTo>
                <a:lnTo>
                  <a:pt x="4123311" y="0"/>
                </a:lnTo>
                <a:lnTo>
                  <a:pt x="4123311" y="4114800"/>
                </a:lnTo>
                <a:lnTo>
                  <a:pt x="0" y="41148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5" name="Freeform 5"/>
          <p:cNvSpPr/>
          <p:nvPr/>
        </p:nvSpPr>
        <p:spPr>
          <a:xfrm>
            <a:off x="14834513" y="4335408"/>
            <a:ext cx="3096974" cy="5857161"/>
          </a:xfrm>
          <a:custGeom>
            <a:avLst/>
            <a:gdLst/>
            <a:ahLst/>
            <a:cxnLst/>
            <a:rect l="l" t="t" r="r" b="b"/>
            <a:pathLst>
              <a:path w="3096974" h="5857161">
                <a:moveTo>
                  <a:pt x="0" y="0"/>
                </a:moveTo>
                <a:lnTo>
                  <a:pt x="3096974" y="0"/>
                </a:lnTo>
                <a:lnTo>
                  <a:pt x="3096974" y="5857161"/>
                </a:lnTo>
                <a:lnTo>
                  <a:pt x="0" y="5857161"/>
                </a:lnTo>
                <a:lnTo>
                  <a:pt x="0" y="0"/>
                </a:lnTo>
                <a:close/>
              </a:path>
            </a:pathLst>
          </a:custGeom>
          <a:blipFill>
            <a:blip r:embed="rId6"/>
            <a:stretch>
              <a:fillRect/>
            </a:stretch>
          </a:blipFill>
        </p:spPr>
      </p:sp>
      <p:sp>
        <p:nvSpPr>
          <p:cNvPr id="6" name="TextBox 6"/>
          <p:cNvSpPr txBox="1"/>
          <p:nvPr/>
        </p:nvSpPr>
        <p:spPr>
          <a:xfrm>
            <a:off x="1828800" y="2070479"/>
            <a:ext cx="10437882" cy="1477328"/>
          </a:xfrm>
          <a:prstGeom prst="rect">
            <a:avLst/>
          </a:prstGeom>
        </p:spPr>
        <p:txBody>
          <a:bodyPr lIns="0" tIns="0" rIns="0" bIns="0" rtlCol="0" anchor="t">
            <a:spAutoFit/>
          </a:bodyPr>
          <a:lstStyle/>
          <a:p>
            <a:pPr algn="l" fontAlgn="base"/>
            <a:r>
              <a:rPr lang="en-IN" sz="9600" b="1" i="0" dirty="0">
                <a:solidFill>
                  <a:srgbClr val="FFFFFF"/>
                </a:solidFill>
                <a:effectLst/>
                <a:latin typeface="RQND Pro" panose="020B0604020202020204" charset="0"/>
              </a:rPr>
              <a:t>Virtual DOM</a:t>
            </a:r>
          </a:p>
        </p:txBody>
      </p:sp>
      <p:sp>
        <p:nvSpPr>
          <p:cNvPr id="8" name="Freeform 8"/>
          <p:cNvSpPr/>
          <p:nvPr/>
        </p:nvSpPr>
        <p:spPr>
          <a:xfrm>
            <a:off x="1600858" y="2860241"/>
            <a:ext cx="1696903" cy="1693401"/>
          </a:xfrm>
          <a:custGeom>
            <a:avLst/>
            <a:gdLst/>
            <a:ahLst/>
            <a:cxnLst/>
            <a:rect l="l" t="t" r="r" b="b"/>
            <a:pathLst>
              <a:path w="1696903" h="1693401">
                <a:moveTo>
                  <a:pt x="0" y="0"/>
                </a:moveTo>
                <a:lnTo>
                  <a:pt x="1696903" y="0"/>
                </a:lnTo>
                <a:lnTo>
                  <a:pt x="1696903" y="1693401"/>
                </a:lnTo>
                <a:lnTo>
                  <a:pt x="0" y="1693401"/>
                </a:lnTo>
                <a:lnTo>
                  <a:pt x="0" y="0"/>
                </a:lnTo>
                <a:close/>
              </a:path>
            </a:pathLst>
          </a:custGeom>
          <a:blipFill>
            <a:blip r:embed="rId4">
              <a:alphaModFix amt="62000"/>
              <a:extLst>
                <a:ext uri="{96DAC541-7B7A-43D3-8B79-37D633B846F1}">
                  <asvg:svgBlip xmlns:asvg="http://schemas.microsoft.com/office/drawing/2016/SVG/main" r:embed="rId5"/>
                </a:ext>
              </a:extLst>
            </a:blip>
            <a:stretch>
              <a:fillRect/>
            </a:stretch>
          </a:blipFill>
        </p:spPr>
      </p:sp>
      <p:sp>
        <p:nvSpPr>
          <p:cNvPr id="9" name="TextBox 9"/>
          <p:cNvSpPr txBox="1"/>
          <p:nvPr/>
        </p:nvSpPr>
        <p:spPr>
          <a:xfrm>
            <a:off x="1114613" y="3928168"/>
            <a:ext cx="12753734" cy="4719241"/>
          </a:xfrm>
          <a:prstGeom prst="rect">
            <a:avLst/>
          </a:prstGeom>
        </p:spPr>
        <p:txBody>
          <a:bodyPr wrap="square" lIns="0" tIns="0" rIns="0" bIns="0" rtlCol="0" anchor="t">
            <a:spAutoFit/>
          </a:bodyPr>
          <a:lstStyle/>
          <a:p>
            <a:pPr marL="457200" indent="-457200" algn="l" rtl="0" fontAlgn="base">
              <a:buFont typeface="Arial" panose="020B0604020202020204" pitchFamily="34" charset="0"/>
              <a:buChar char="•"/>
            </a:pPr>
            <a:r>
              <a:rPr lang="en-US" sz="2800" b="0" i="0" dirty="0">
                <a:solidFill>
                  <a:srgbClr val="FFFFFF"/>
                </a:solidFill>
                <a:effectLst/>
                <a:latin typeface="Poppins" panose="00000500000000000000" pitchFamily="2" charset="0"/>
                <a:cs typeface="Poppins" panose="00000500000000000000" pitchFamily="2" charset="0"/>
              </a:rPr>
              <a:t>React uses Virtual DOM exists which is like a lightweight copy of the actual DOM(a virtual representation of the DOM). So for every object that exists in the original DOM, there is an object for that in React Virtual DOM. It is exactly the same, but it does not have the power to directly change the layout of the document. </a:t>
            </a:r>
          </a:p>
          <a:p>
            <a:pPr algn="l" rtl="0" fontAlgn="base"/>
            <a:endParaRPr lang="en-US" sz="2800" b="0" i="0" dirty="0">
              <a:solidFill>
                <a:srgbClr val="FFFFFF"/>
              </a:solidFill>
              <a:effectLst/>
              <a:latin typeface="Poppins" panose="00000500000000000000" pitchFamily="2" charset="0"/>
              <a:cs typeface="Poppins" panose="00000500000000000000" pitchFamily="2" charset="0"/>
            </a:endParaRPr>
          </a:p>
          <a:p>
            <a:pPr marL="457200" indent="-457200" algn="l" rtl="0" fontAlgn="base">
              <a:buFont typeface="Arial" panose="020B0604020202020204" pitchFamily="34" charset="0"/>
              <a:buChar char="•"/>
            </a:pPr>
            <a:r>
              <a:rPr lang="en-US" sz="2800" b="1" i="0" dirty="0">
                <a:solidFill>
                  <a:srgbClr val="FFFFFF"/>
                </a:solidFill>
                <a:effectLst/>
                <a:latin typeface="Poppins" panose="00000500000000000000" pitchFamily="2" charset="0"/>
                <a:cs typeface="Poppins" panose="00000500000000000000" pitchFamily="2" charset="0"/>
              </a:rPr>
              <a:t>Manipulating DOM is slow, but manipulating Virtual DOM is fast</a:t>
            </a:r>
            <a:r>
              <a:rPr lang="en-US" sz="2800" b="0" i="0" dirty="0">
                <a:solidFill>
                  <a:srgbClr val="FFFFFF"/>
                </a:solidFill>
                <a:effectLst/>
                <a:latin typeface="Poppins" panose="00000500000000000000" pitchFamily="2" charset="0"/>
                <a:cs typeface="Poppins" panose="00000500000000000000" pitchFamily="2" charset="0"/>
              </a:rPr>
              <a:t> as nothing gets drawn on the screen. So each time there is a change in the state of our application, the virtual DOM gets updated first instead of the real DOM. </a:t>
            </a:r>
          </a:p>
          <a:p>
            <a:pPr marL="457200" indent="-457200" algn="ctr">
              <a:lnSpc>
                <a:spcPts val="3187"/>
              </a:lnSpc>
              <a:spcBef>
                <a:spcPct val="0"/>
              </a:spcBef>
              <a:buFont typeface="Arial" panose="020B0604020202020204" pitchFamily="34" charset="0"/>
              <a:buChar char="•"/>
            </a:pPr>
            <a:endParaRPr lang="en-US" sz="2800" dirty="0">
              <a:solidFill>
                <a:srgbClr val="FFFFFF"/>
              </a:solidFill>
              <a:latin typeface="Poppins" panose="00000500000000000000" pitchFamily="2" charset="0"/>
              <a:ea typeface="Poppins"/>
              <a:cs typeface="Poppins" panose="00000500000000000000" pitchFamily="2" charset="0"/>
              <a:sym typeface="Poppins"/>
            </a:endParaRPr>
          </a:p>
        </p:txBody>
      </p:sp>
      <p:sp>
        <p:nvSpPr>
          <p:cNvPr id="10" name="TextBox 10"/>
          <p:cNvSpPr txBox="1"/>
          <p:nvPr/>
        </p:nvSpPr>
        <p:spPr>
          <a:xfrm>
            <a:off x="936180" y="8760297"/>
            <a:ext cx="1229733" cy="895978"/>
          </a:xfrm>
          <a:prstGeom prst="rect">
            <a:avLst/>
          </a:prstGeom>
        </p:spPr>
        <p:txBody>
          <a:bodyPr lIns="0" tIns="0" rIns="0" bIns="0" rtlCol="0" anchor="t">
            <a:spAutoFit/>
          </a:bodyPr>
          <a:lstStyle/>
          <a:p>
            <a:pPr algn="ctr">
              <a:lnSpc>
                <a:spcPts val="7279"/>
              </a:lnSpc>
              <a:spcBef>
                <a:spcPct val="0"/>
              </a:spcBef>
            </a:pPr>
            <a:r>
              <a:rPr lang="en-US" sz="5199" dirty="0">
                <a:solidFill>
                  <a:srgbClr val="FFFFFF"/>
                </a:solidFill>
                <a:latin typeface="RQND Pro"/>
                <a:ea typeface="RQND Pro"/>
                <a:cs typeface="RQND Pro"/>
                <a:sym typeface="RQND Pro"/>
              </a:rPr>
              <a:t>02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txBody>
          <a:bodyPr/>
          <a:lstStyle/>
          <a:p>
            <a:endParaRPr lang="en-IN"/>
          </a:p>
        </p:txBody>
      </p:sp>
      <p:sp>
        <p:nvSpPr>
          <p:cNvPr id="3" name="Freeform 3"/>
          <p:cNvSpPr/>
          <p:nvPr/>
        </p:nvSpPr>
        <p:spPr>
          <a:xfrm>
            <a:off x="12505577" y="457039"/>
            <a:ext cx="6697379" cy="9372922"/>
          </a:xfrm>
          <a:custGeom>
            <a:avLst/>
            <a:gdLst/>
            <a:ahLst/>
            <a:cxnLst/>
            <a:rect l="l" t="t" r="r" b="b"/>
            <a:pathLst>
              <a:path w="6697379" h="9372922">
                <a:moveTo>
                  <a:pt x="0" y="0"/>
                </a:moveTo>
                <a:lnTo>
                  <a:pt x="6697380" y="0"/>
                </a:lnTo>
                <a:lnTo>
                  <a:pt x="6697380" y="9372922"/>
                </a:lnTo>
                <a:lnTo>
                  <a:pt x="0" y="937292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3394786" y="1710214"/>
            <a:ext cx="4918963" cy="6866572"/>
          </a:xfrm>
          <a:custGeom>
            <a:avLst/>
            <a:gdLst/>
            <a:ahLst/>
            <a:cxnLst/>
            <a:rect l="l" t="t" r="r" b="b"/>
            <a:pathLst>
              <a:path w="4918963" h="6866572">
                <a:moveTo>
                  <a:pt x="0" y="0"/>
                </a:moveTo>
                <a:lnTo>
                  <a:pt x="4918962" y="0"/>
                </a:lnTo>
                <a:lnTo>
                  <a:pt x="4918962" y="6866572"/>
                </a:lnTo>
                <a:lnTo>
                  <a:pt x="0" y="68665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TextBox 7"/>
          <p:cNvSpPr txBox="1"/>
          <p:nvPr/>
        </p:nvSpPr>
        <p:spPr>
          <a:xfrm>
            <a:off x="1657695" y="8757924"/>
            <a:ext cx="1229733" cy="835485"/>
          </a:xfrm>
          <a:prstGeom prst="rect">
            <a:avLst/>
          </a:prstGeom>
        </p:spPr>
        <p:txBody>
          <a:bodyPr lIns="0" tIns="0" rIns="0" bIns="0" rtlCol="0" anchor="t">
            <a:spAutoFit/>
          </a:bodyPr>
          <a:lstStyle/>
          <a:p>
            <a:pPr algn="ctr">
              <a:lnSpc>
                <a:spcPts val="7279"/>
              </a:lnSpc>
              <a:spcBef>
                <a:spcPct val="0"/>
              </a:spcBef>
            </a:pPr>
            <a:r>
              <a:rPr lang="en-US" sz="5199" dirty="0">
                <a:solidFill>
                  <a:srgbClr val="FFFFFF"/>
                </a:solidFill>
                <a:latin typeface="RQND Pro"/>
                <a:ea typeface="RQND Pro"/>
                <a:cs typeface="RQND Pro"/>
                <a:sym typeface="RQND Pro"/>
              </a:rPr>
              <a:t>03</a:t>
            </a:r>
          </a:p>
        </p:txBody>
      </p:sp>
      <p:sp>
        <p:nvSpPr>
          <p:cNvPr id="8" name="TextBox 8"/>
          <p:cNvSpPr txBox="1"/>
          <p:nvPr/>
        </p:nvSpPr>
        <p:spPr>
          <a:xfrm>
            <a:off x="1143000" y="1710214"/>
            <a:ext cx="10759312" cy="6093976"/>
          </a:xfrm>
          <a:prstGeom prst="rect">
            <a:avLst/>
          </a:prstGeom>
        </p:spPr>
        <p:txBody>
          <a:bodyPr wrap="square" lIns="0" tIns="0" rIns="0" bIns="0" rtlCol="0" anchor="t">
            <a:spAutoFit/>
          </a:bodyPr>
          <a:lstStyle/>
          <a:p>
            <a:pPr algn="l" fontAlgn="base"/>
            <a:r>
              <a:rPr lang="en-US" sz="3600" b="0" i="0" dirty="0">
                <a:solidFill>
                  <a:schemeClr val="bg1"/>
                </a:solidFill>
                <a:effectLst/>
                <a:latin typeface="Poppins" panose="00000500000000000000" pitchFamily="2" charset="0"/>
                <a:cs typeface="Poppins" panose="00000500000000000000" pitchFamily="2" charset="0"/>
              </a:rPr>
              <a:t>Here's a step-by-step process of how the virtual DOM works:</a:t>
            </a:r>
          </a:p>
          <a:p>
            <a:pPr algn="l" fontAlgn="base"/>
            <a:endParaRPr lang="en-US" sz="3600" b="0" i="0" dirty="0">
              <a:solidFill>
                <a:schemeClr val="bg1"/>
              </a:solidFill>
              <a:effectLst/>
              <a:latin typeface="Poppins" panose="00000500000000000000" pitchFamily="2" charset="0"/>
              <a:cs typeface="Poppins" panose="00000500000000000000" pitchFamily="2" charset="0"/>
            </a:endParaRPr>
          </a:p>
          <a:p>
            <a:pPr algn="l" fontAlgn="base"/>
            <a:r>
              <a:rPr lang="en-US" sz="2400" b="1" i="0" dirty="0">
                <a:solidFill>
                  <a:schemeClr val="bg1"/>
                </a:solidFill>
                <a:effectLst/>
                <a:latin typeface="Poppins" panose="00000500000000000000" pitchFamily="2" charset="0"/>
                <a:cs typeface="Poppins" panose="00000500000000000000" pitchFamily="2" charset="0"/>
              </a:rPr>
              <a:t>Step 1 – Initial Rendering</a:t>
            </a:r>
            <a:r>
              <a:rPr lang="en-US" sz="2400" b="0" i="0" dirty="0">
                <a:solidFill>
                  <a:schemeClr val="bg1"/>
                </a:solidFill>
                <a:effectLst/>
                <a:latin typeface="Poppins" panose="00000500000000000000" pitchFamily="2" charset="0"/>
                <a:cs typeface="Poppins" panose="00000500000000000000" pitchFamily="2" charset="0"/>
              </a:rPr>
              <a:t>: when the app starts, the entire UI is represented as a Virtual DOM. React elements are created and rendered into the virtual structure.</a:t>
            </a:r>
          </a:p>
          <a:p>
            <a:pPr algn="l" fontAlgn="base"/>
            <a:endParaRPr lang="en-US" sz="2400" b="0" i="0" dirty="0">
              <a:solidFill>
                <a:schemeClr val="bg1"/>
              </a:solidFill>
              <a:effectLst/>
              <a:latin typeface="Poppins" panose="00000500000000000000" pitchFamily="2" charset="0"/>
              <a:cs typeface="Poppins" panose="00000500000000000000" pitchFamily="2" charset="0"/>
            </a:endParaRPr>
          </a:p>
          <a:p>
            <a:pPr algn="l" fontAlgn="base"/>
            <a:r>
              <a:rPr lang="en-US" sz="2400" b="1" i="0" dirty="0">
                <a:solidFill>
                  <a:schemeClr val="bg1"/>
                </a:solidFill>
                <a:effectLst/>
                <a:latin typeface="Poppins" panose="00000500000000000000" pitchFamily="2" charset="0"/>
                <a:cs typeface="Poppins" panose="00000500000000000000" pitchFamily="2" charset="0"/>
              </a:rPr>
              <a:t>Step 2 – State and Props Changes</a:t>
            </a:r>
            <a:r>
              <a:rPr lang="en-US" sz="2400" b="0" i="0" dirty="0">
                <a:solidFill>
                  <a:schemeClr val="bg1"/>
                </a:solidFill>
                <a:effectLst/>
                <a:latin typeface="Poppins" panose="00000500000000000000" pitchFamily="2" charset="0"/>
                <a:cs typeface="Poppins" panose="00000500000000000000" pitchFamily="2" charset="0"/>
              </a:rPr>
              <a:t>: as the states and props change in the app, React re-renders the affected components in the virtual DOM. These changes do not immediately impact the real DOM.</a:t>
            </a:r>
          </a:p>
          <a:p>
            <a:pPr algn="l" fontAlgn="base"/>
            <a:endParaRPr lang="en-US" sz="2400" b="0" i="0" dirty="0">
              <a:solidFill>
                <a:schemeClr val="bg1"/>
              </a:solidFill>
              <a:effectLst/>
              <a:latin typeface="Poppins" panose="00000500000000000000" pitchFamily="2" charset="0"/>
              <a:cs typeface="Poppins" panose="00000500000000000000" pitchFamily="2" charset="0"/>
            </a:endParaRPr>
          </a:p>
          <a:p>
            <a:pPr algn="l" fontAlgn="base"/>
            <a:r>
              <a:rPr lang="en-US" sz="2400" b="1" i="0" dirty="0">
                <a:solidFill>
                  <a:schemeClr val="bg1"/>
                </a:solidFill>
                <a:effectLst/>
                <a:latin typeface="Poppins" panose="00000500000000000000" pitchFamily="2" charset="0"/>
                <a:cs typeface="Poppins" panose="00000500000000000000" pitchFamily="2" charset="0"/>
              </a:rPr>
              <a:t>Step 3 – Comparison Using Diff Algorithm</a:t>
            </a:r>
            <a:r>
              <a:rPr lang="en-US" sz="2400" b="0" i="0" dirty="0">
                <a:solidFill>
                  <a:schemeClr val="bg1"/>
                </a:solidFill>
                <a:effectLst/>
                <a:latin typeface="Poppins" panose="00000500000000000000" pitchFamily="2" charset="0"/>
                <a:cs typeface="Poppins" panose="00000500000000000000" pitchFamily="2" charset="0"/>
              </a:rPr>
              <a:t>: React then uses a </a:t>
            </a:r>
            <a:r>
              <a:rPr lang="en-US" sz="2400" b="1" i="0" dirty="0">
                <a:solidFill>
                  <a:schemeClr val="bg1"/>
                </a:solidFill>
                <a:effectLst/>
                <a:latin typeface="Poppins" panose="00000500000000000000" pitchFamily="2" charset="0"/>
                <a:cs typeface="Poppins" panose="00000500000000000000" pitchFamily="2" charset="0"/>
              </a:rPr>
              <a:t>diffing algorithm</a:t>
            </a:r>
            <a:r>
              <a:rPr lang="en-US" sz="2400" b="0" i="0" dirty="0">
                <a:solidFill>
                  <a:schemeClr val="bg1"/>
                </a:solidFill>
                <a:effectLst/>
                <a:latin typeface="Poppins" panose="00000500000000000000" pitchFamily="2" charset="0"/>
                <a:cs typeface="Poppins" panose="00000500000000000000" pitchFamily="2" charset="0"/>
              </a:rPr>
              <a:t> to compare the current version of the Virtual DOM with the previous version. This process identifies the differences (or "diffs") between the two versions.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16666" b="-16666"/>
            </a:stretch>
          </a:blipFill>
        </p:spPr>
      </p:sp>
      <p:sp>
        <p:nvSpPr>
          <p:cNvPr id="3" name="Freeform 3"/>
          <p:cNvSpPr/>
          <p:nvPr/>
        </p:nvSpPr>
        <p:spPr>
          <a:xfrm>
            <a:off x="-125907" y="2894043"/>
            <a:ext cx="6554005" cy="5696027"/>
          </a:xfrm>
          <a:custGeom>
            <a:avLst/>
            <a:gdLst/>
            <a:ahLst/>
            <a:cxnLst/>
            <a:rect l="l" t="t" r="r" b="b"/>
            <a:pathLst>
              <a:path w="6554005" h="5696027">
                <a:moveTo>
                  <a:pt x="0" y="0"/>
                </a:moveTo>
                <a:lnTo>
                  <a:pt x="6554005" y="0"/>
                </a:lnTo>
                <a:lnTo>
                  <a:pt x="6554005" y="5696027"/>
                </a:lnTo>
                <a:lnTo>
                  <a:pt x="0" y="569602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3492495" y="1471453"/>
            <a:ext cx="3679642" cy="3672047"/>
          </a:xfrm>
          <a:custGeom>
            <a:avLst/>
            <a:gdLst/>
            <a:ahLst/>
            <a:cxnLst/>
            <a:rect l="l" t="t" r="r" b="b"/>
            <a:pathLst>
              <a:path w="3679642" h="3672047">
                <a:moveTo>
                  <a:pt x="0" y="0"/>
                </a:moveTo>
                <a:lnTo>
                  <a:pt x="3679642" y="0"/>
                </a:lnTo>
                <a:lnTo>
                  <a:pt x="3679642" y="3672047"/>
                </a:lnTo>
                <a:lnTo>
                  <a:pt x="0" y="3672047"/>
                </a:lnTo>
                <a:lnTo>
                  <a:pt x="0" y="0"/>
                </a:lnTo>
                <a:close/>
              </a:path>
            </a:pathLst>
          </a:custGeom>
          <a:blipFill>
            <a:blip r:embed="rId6">
              <a:alphaModFix amt="30000"/>
              <a:extLst>
                <a:ext uri="{96DAC541-7B7A-43D3-8B79-37D633B846F1}">
                  <asvg:svgBlip xmlns:asvg="http://schemas.microsoft.com/office/drawing/2016/SVG/main" r:embed="rId7"/>
                </a:ext>
              </a:extLst>
            </a:blip>
            <a:stretch>
              <a:fillRect/>
            </a:stretch>
          </a:blipFill>
        </p:spPr>
      </p:sp>
      <p:sp>
        <p:nvSpPr>
          <p:cNvPr id="5" name="TextBox 5"/>
          <p:cNvSpPr txBox="1"/>
          <p:nvPr/>
        </p:nvSpPr>
        <p:spPr>
          <a:xfrm>
            <a:off x="16388820" y="8757924"/>
            <a:ext cx="1229733" cy="835485"/>
          </a:xfrm>
          <a:prstGeom prst="rect">
            <a:avLst/>
          </a:prstGeom>
        </p:spPr>
        <p:txBody>
          <a:bodyPr lIns="0" tIns="0" rIns="0" bIns="0" rtlCol="0" anchor="t">
            <a:spAutoFit/>
          </a:bodyPr>
          <a:lstStyle/>
          <a:p>
            <a:pPr algn="ctr">
              <a:lnSpc>
                <a:spcPts val="7279"/>
              </a:lnSpc>
              <a:spcBef>
                <a:spcPct val="0"/>
              </a:spcBef>
            </a:pPr>
            <a:r>
              <a:rPr lang="en-US" sz="5199" dirty="0">
                <a:solidFill>
                  <a:srgbClr val="FFFFFF"/>
                </a:solidFill>
                <a:latin typeface="RQND Pro"/>
                <a:ea typeface="RQND Pro"/>
                <a:cs typeface="RQND Pro"/>
                <a:sym typeface="RQND Pro"/>
              </a:rPr>
              <a:t>04</a:t>
            </a:r>
          </a:p>
        </p:txBody>
      </p:sp>
      <p:sp>
        <p:nvSpPr>
          <p:cNvPr id="7" name="TextBox 7"/>
          <p:cNvSpPr txBox="1"/>
          <p:nvPr/>
        </p:nvSpPr>
        <p:spPr>
          <a:xfrm>
            <a:off x="7620000" y="759248"/>
            <a:ext cx="9753599" cy="4801314"/>
          </a:xfrm>
          <a:prstGeom prst="rect">
            <a:avLst/>
          </a:prstGeom>
        </p:spPr>
        <p:txBody>
          <a:bodyPr wrap="square" lIns="0" tIns="0" rIns="0" bIns="0" rtlCol="0" anchor="t">
            <a:spAutoFit/>
          </a:bodyPr>
          <a:lstStyle/>
          <a:p>
            <a:pPr marL="0" algn="l" rtl="0" eaLnBrk="1" fontAlgn="base" latinLnBrk="0" hangingPunct="1">
              <a:spcBef>
                <a:spcPts val="0"/>
              </a:spcBef>
              <a:spcAft>
                <a:spcPts val="0"/>
              </a:spcAft>
              <a:buClrTx/>
              <a:buSzPts val="2400"/>
            </a:pPr>
            <a:r>
              <a:rPr lang="en-US" sz="2400" b="1" i="0" kern="1200" dirty="0">
                <a:solidFill>
                  <a:srgbClr val="FFFFFF"/>
                </a:solidFill>
                <a:effectLst/>
                <a:latin typeface="Poppins" panose="00000500000000000000" pitchFamily="2" charset="0"/>
                <a:cs typeface="Poppins" panose="00000500000000000000" pitchFamily="2" charset="0"/>
              </a:rPr>
              <a:t>Step 4 – Reconciliation Process</a:t>
            </a:r>
            <a:r>
              <a:rPr lang="en-US" sz="2400" b="0" i="0" kern="1200" dirty="0">
                <a:solidFill>
                  <a:srgbClr val="FFFFFF"/>
                </a:solidFill>
                <a:effectLst/>
                <a:latin typeface="Poppins" panose="00000500000000000000" pitchFamily="2" charset="0"/>
                <a:cs typeface="Poppins" panose="00000500000000000000" pitchFamily="2" charset="0"/>
              </a:rPr>
              <a:t>: based on the differences identified, React determines the most efficient way to update the real DOM. Only the parts of the real DOM that need to be updated are changed, rather than re-rendering the entire UI. This selective updating is quick and performant.</a:t>
            </a:r>
          </a:p>
          <a:p>
            <a:pPr marL="0" algn="l" rtl="0" eaLnBrk="1" fontAlgn="base" latinLnBrk="0" hangingPunct="1">
              <a:spcBef>
                <a:spcPts val="0"/>
              </a:spcBef>
              <a:spcAft>
                <a:spcPts val="0"/>
              </a:spcAft>
              <a:buClrTx/>
              <a:buSzPts val="2400"/>
            </a:pPr>
            <a:endParaRPr lang="en-IN" sz="2400" dirty="0">
              <a:effectLst/>
              <a:latin typeface="Poppins" panose="00000500000000000000" pitchFamily="2" charset="0"/>
              <a:cs typeface="Poppins" panose="00000500000000000000" pitchFamily="2" charset="0"/>
            </a:endParaRPr>
          </a:p>
          <a:p>
            <a:pPr marL="0" algn="l" rtl="0" eaLnBrk="1" fontAlgn="base" latinLnBrk="0" hangingPunct="1">
              <a:spcBef>
                <a:spcPts val="0"/>
              </a:spcBef>
              <a:spcAft>
                <a:spcPts val="0"/>
              </a:spcAft>
            </a:pPr>
            <a:r>
              <a:rPr lang="en-US" sz="2400" b="1" i="0" kern="1200" dirty="0">
                <a:solidFill>
                  <a:srgbClr val="FFFFFF"/>
                </a:solidFill>
                <a:effectLst/>
                <a:latin typeface="Poppins" panose="00000500000000000000" pitchFamily="2" charset="0"/>
                <a:cs typeface="Poppins" panose="00000500000000000000" pitchFamily="2" charset="0"/>
              </a:rPr>
              <a:t>Step 5 – Update to the Real DOM</a:t>
            </a:r>
            <a:r>
              <a:rPr lang="en-US" sz="2400" b="0" i="0" kern="1200" dirty="0">
                <a:solidFill>
                  <a:srgbClr val="FFFFFF"/>
                </a:solidFill>
                <a:effectLst/>
                <a:latin typeface="Poppins" panose="00000500000000000000" pitchFamily="2" charset="0"/>
                <a:cs typeface="Poppins" panose="00000500000000000000" pitchFamily="2" charset="0"/>
              </a:rPr>
              <a:t>: finally, React applies the necessary changes to the real DOM. This might involve adding, removing, or updating elements based on the differences detected in step 3.</a:t>
            </a:r>
          </a:p>
          <a:p>
            <a:pPr marL="0" algn="l" rtl="0" eaLnBrk="1" fontAlgn="base" latinLnBrk="0" hangingPunct="1">
              <a:spcBef>
                <a:spcPts val="0"/>
              </a:spcBef>
              <a:spcAft>
                <a:spcPts val="0"/>
              </a:spcAft>
            </a:pPr>
            <a:endParaRPr lang="en-US" sz="2400" b="0" i="0" kern="1200" dirty="0">
              <a:solidFill>
                <a:srgbClr val="FFFFFF"/>
              </a:solidFill>
              <a:effectLst/>
              <a:latin typeface="Poppins" panose="00000500000000000000" pitchFamily="2" charset="0"/>
              <a:cs typeface="Poppins" panose="00000500000000000000" pitchFamily="2" charset="0"/>
            </a:endParaRPr>
          </a:p>
          <a:p>
            <a:pPr marL="0" algn="l" rtl="0" eaLnBrk="1" fontAlgn="base" latinLnBrk="0" hangingPunct="1">
              <a:spcBef>
                <a:spcPts val="0"/>
              </a:spcBef>
              <a:spcAft>
                <a:spcPts val="0"/>
              </a:spcAft>
            </a:pPr>
            <a:r>
              <a:rPr lang="en-US" sz="2400" dirty="0">
                <a:solidFill>
                  <a:srgbClr val="FFFFFF"/>
                </a:solidFill>
                <a:latin typeface="Poppins" panose="00000500000000000000" pitchFamily="2" charset="0"/>
                <a:cs typeface="Poppins" panose="00000500000000000000" pitchFamily="2" charset="0"/>
              </a:rPr>
              <a:t> </a:t>
            </a:r>
            <a:r>
              <a:rPr lang="en-US" sz="2400" b="0" i="0" dirty="0">
                <a:solidFill>
                  <a:srgbClr val="FFFFFF"/>
                </a:solidFill>
                <a:effectLst/>
                <a:latin typeface="Nunito" pitchFamily="2" charset="0"/>
              </a:rPr>
              <a:t>The diagrammatic image below briefly describes how the virtual DOM works in the real browser environment</a:t>
            </a:r>
            <a:endParaRPr lang="en-IN" sz="2400" dirty="0">
              <a:effectLst/>
              <a:latin typeface="Poppins" panose="00000500000000000000" pitchFamily="2" charset="0"/>
              <a:cs typeface="Poppins" panose="00000500000000000000" pitchFamily="2" charset="0"/>
            </a:endParaRPr>
          </a:p>
        </p:txBody>
      </p:sp>
      <p:sp>
        <p:nvSpPr>
          <p:cNvPr id="11" name="AutoShape 4">
            <a:extLst>
              <a:ext uri="{FF2B5EF4-FFF2-40B4-BE49-F238E27FC236}">
                <a16:creationId xmlns:a16="http://schemas.microsoft.com/office/drawing/2014/main" id="{DE0B1840-3D20-6AC4-B72B-98B56DE084BE}"/>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2" name="Picture 11">
            <a:extLst>
              <a:ext uri="{FF2B5EF4-FFF2-40B4-BE49-F238E27FC236}">
                <a16:creationId xmlns:a16="http://schemas.microsoft.com/office/drawing/2014/main" id="{ED3F9E33-1390-8B89-E304-DB38B8792423}"/>
              </a:ext>
            </a:extLst>
          </p:cNvPr>
          <p:cNvPicPr>
            <a:picLocks noChangeAspect="1"/>
          </p:cNvPicPr>
          <p:nvPr/>
        </p:nvPicPr>
        <p:blipFill>
          <a:blip r:embed="rId8"/>
          <a:stretch>
            <a:fillRect/>
          </a:stretch>
        </p:blipFill>
        <p:spPr>
          <a:xfrm>
            <a:off x="8548749" y="5767646"/>
            <a:ext cx="7810501" cy="390525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2386705" y="1590246"/>
            <a:ext cx="13514590" cy="3390934"/>
          </a:xfrm>
          <a:custGeom>
            <a:avLst/>
            <a:gdLst/>
            <a:ahLst/>
            <a:cxnLst/>
            <a:rect l="l" t="t" r="r" b="b"/>
            <a:pathLst>
              <a:path w="13514590" h="3390934">
                <a:moveTo>
                  <a:pt x="0" y="0"/>
                </a:moveTo>
                <a:lnTo>
                  <a:pt x="13514590" y="0"/>
                </a:lnTo>
                <a:lnTo>
                  <a:pt x="13514590" y="3390934"/>
                </a:lnTo>
                <a:lnTo>
                  <a:pt x="0" y="33909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2779781" y="1777572"/>
            <a:ext cx="13200588" cy="1901161"/>
          </a:xfrm>
          <a:prstGeom prst="rect">
            <a:avLst/>
          </a:prstGeom>
        </p:spPr>
        <p:txBody>
          <a:bodyPr lIns="0" tIns="0" rIns="0" bIns="0" rtlCol="0" anchor="t">
            <a:spAutoFit/>
          </a:bodyPr>
          <a:lstStyle/>
          <a:p>
            <a:pPr algn="ctr">
              <a:lnSpc>
                <a:spcPts val="18652"/>
              </a:lnSpc>
              <a:spcBef>
                <a:spcPct val="0"/>
              </a:spcBef>
            </a:pPr>
            <a:r>
              <a:rPr lang="en-US" sz="4000" b="1" i="0" dirty="0">
                <a:solidFill>
                  <a:srgbClr val="FFFFFF"/>
                </a:solidFill>
                <a:effectLst/>
                <a:latin typeface="RQND Pro" panose="020B0604020202020204" charset="0"/>
              </a:rPr>
              <a:t>How does virtual DOM actually make things faster?</a:t>
            </a:r>
          </a:p>
        </p:txBody>
      </p:sp>
      <p:sp>
        <p:nvSpPr>
          <p:cNvPr id="6" name="TextBox 6"/>
          <p:cNvSpPr txBox="1"/>
          <p:nvPr/>
        </p:nvSpPr>
        <p:spPr>
          <a:xfrm>
            <a:off x="16388820" y="8757924"/>
            <a:ext cx="1229733" cy="835485"/>
          </a:xfrm>
          <a:prstGeom prst="rect">
            <a:avLst/>
          </a:prstGeom>
        </p:spPr>
        <p:txBody>
          <a:bodyPr lIns="0" tIns="0" rIns="0" bIns="0" rtlCol="0" anchor="t">
            <a:spAutoFit/>
          </a:bodyPr>
          <a:lstStyle/>
          <a:p>
            <a:pPr algn="ctr">
              <a:lnSpc>
                <a:spcPts val="7279"/>
              </a:lnSpc>
              <a:spcBef>
                <a:spcPct val="0"/>
              </a:spcBef>
            </a:pPr>
            <a:r>
              <a:rPr lang="en-US" sz="5199" dirty="0">
                <a:solidFill>
                  <a:srgbClr val="FFFFFF"/>
                </a:solidFill>
                <a:latin typeface="RQND Pro"/>
                <a:ea typeface="RQND Pro"/>
                <a:cs typeface="RQND Pro"/>
                <a:sym typeface="RQND Pro"/>
              </a:rPr>
              <a:t>05</a:t>
            </a:r>
          </a:p>
        </p:txBody>
      </p:sp>
      <p:sp>
        <p:nvSpPr>
          <p:cNvPr id="7" name="Freeform 7"/>
          <p:cNvSpPr/>
          <p:nvPr/>
        </p:nvSpPr>
        <p:spPr>
          <a:xfrm>
            <a:off x="2386705" y="5348099"/>
            <a:ext cx="1696903" cy="1693401"/>
          </a:xfrm>
          <a:custGeom>
            <a:avLst/>
            <a:gdLst/>
            <a:ahLst/>
            <a:cxnLst/>
            <a:rect l="l" t="t" r="r" b="b"/>
            <a:pathLst>
              <a:path w="1696903" h="1693401">
                <a:moveTo>
                  <a:pt x="0" y="0"/>
                </a:moveTo>
                <a:lnTo>
                  <a:pt x="1696903" y="0"/>
                </a:lnTo>
                <a:lnTo>
                  <a:pt x="1696903" y="1693401"/>
                </a:lnTo>
                <a:lnTo>
                  <a:pt x="0" y="1693401"/>
                </a:lnTo>
                <a:lnTo>
                  <a:pt x="0" y="0"/>
                </a:lnTo>
                <a:close/>
              </a:path>
            </a:pathLst>
          </a:custGeom>
          <a:blipFill>
            <a:blip r:embed="rId5">
              <a:alphaModFix amt="62000"/>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3352800" y="5488718"/>
            <a:ext cx="12410798" cy="2862322"/>
          </a:xfrm>
          <a:prstGeom prst="rect">
            <a:avLst/>
          </a:prstGeom>
        </p:spPr>
        <p:txBody>
          <a:bodyPr wrap="square" lIns="0" tIns="0" rIns="0" bIns="0" rtlCol="0" anchor="t">
            <a:spAutoFit/>
          </a:bodyPr>
          <a:lstStyle/>
          <a:p>
            <a:pPr algn="ctr">
              <a:lnSpc>
                <a:spcPts val="3187"/>
              </a:lnSpc>
              <a:spcBef>
                <a:spcPct val="0"/>
              </a:spcBef>
            </a:pPr>
            <a:r>
              <a:rPr lang="en-US" sz="2400" b="0" i="0" dirty="0">
                <a:solidFill>
                  <a:srgbClr val="FFFFFF"/>
                </a:solidFill>
                <a:effectLst/>
                <a:latin typeface="Poppins" panose="00000500000000000000" pitchFamily="2" charset="0"/>
                <a:cs typeface="Poppins" panose="00000500000000000000" pitchFamily="2" charset="0"/>
              </a:rPr>
              <a:t>When anything new is added to the application, a virtual DOM is created and it is represented as a tree. Each element in the application is a node in this tree. So, whenever there is a change in the state of any element, a new Virtual DOM tree is created. This new Virtual DOM tree is then compared with the previous Virtual DOM tree and make a note of the changes. After this, it finds the best possible ways to make these changes to the real DOM. Now only the updated elements will get rendered on the page again.</a:t>
            </a:r>
            <a:endParaRPr lang="en-US" sz="2277" dirty="0">
              <a:solidFill>
                <a:srgbClr val="FFFFFF"/>
              </a:solidFill>
              <a:latin typeface="Poppins" panose="00000500000000000000" pitchFamily="2" charset="0"/>
              <a:ea typeface="Poppins"/>
              <a:cs typeface="Poppins" panose="00000500000000000000" pitchFamily="2" charset="0"/>
              <a:sym typeface="Poppi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1089514" y="1509434"/>
            <a:ext cx="16581124" cy="11064132"/>
          </a:xfrm>
          <a:custGeom>
            <a:avLst/>
            <a:gdLst/>
            <a:ahLst/>
            <a:cxnLst/>
            <a:rect l="l" t="t" r="r" b="b"/>
            <a:pathLst>
              <a:path w="16581124" h="11064132">
                <a:moveTo>
                  <a:pt x="0" y="0"/>
                </a:moveTo>
                <a:lnTo>
                  <a:pt x="16581124" y="0"/>
                </a:lnTo>
                <a:lnTo>
                  <a:pt x="16581124" y="11064131"/>
                </a:lnTo>
                <a:lnTo>
                  <a:pt x="0" y="110641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dirty="0"/>
          </a:p>
        </p:txBody>
      </p:sp>
      <p:sp>
        <p:nvSpPr>
          <p:cNvPr id="4" name="Freeform 4"/>
          <p:cNvSpPr/>
          <p:nvPr/>
        </p:nvSpPr>
        <p:spPr>
          <a:xfrm>
            <a:off x="0" y="182000"/>
            <a:ext cx="1696903" cy="1693401"/>
          </a:xfrm>
          <a:custGeom>
            <a:avLst/>
            <a:gdLst/>
            <a:ahLst/>
            <a:cxnLst/>
            <a:rect l="l" t="t" r="r" b="b"/>
            <a:pathLst>
              <a:path w="1696903" h="1693401">
                <a:moveTo>
                  <a:pt x="0" y="0"/>
                </a:moveTo>
                <a:lnTo>
                  <a:pt x="1696903" y="0"/>
                </a:lnTo>
                <a:lnTo>
                  <a:pt x="1696903" y="1693400"/>
                </a:lnTo>
                <a:lnTo>
                  <a:pt x="0" y="1693400"/>
                </a:lnTo>
                <a:lnTo>
                  <a:pt x="0" y="0"/>
                </a:lnTo>
                <a:close/>
              </a:path>
            </a:pathLst>
          </a:custGeom>
          <a:blipFill>
            <a:blip r:embed="rId5">
              <a:alphaModFix amt="62000"/>
              <a:extLst>
                <a:ext uri="{96DAC541-7B7A-43D3-8B79-37D633B846F1}">
                  <asvg:svgBlip xmlns:asvg="http://schemas.microsoft.com/office/drawing/2016/SVG/main" r:embed="rId6"/>
                </a:ext>
              </a:extLst>
            </a:blip>
            <a:stretch>
              <a:fillRect/>
            </a:stretch>
          </a:blipFill>
        </p:spPr>
      </p:sp>
      <p:sp>
        <p:nvSpPr>
          <p:cNvPr id="6" name="TextBox 6"/>
          <p:cNvSpPr txBox="1"/>
          <p:nvPr/>
        </p:nvSpPr>
        <p:spPr>
          <a:xfrm>
            <a:off x="16388820" y="8757924"/>
            <a:ext cx="1229733" cy="835485"/>
          </a:xfrm>
          <a:prstGeom prst="rect">
            <a:avLst/>
          </a:prstGeom>
        </p:spPr>
        <p:txBody>
          <a:bodyPr lIns="0" tIns="0" rIns="0" bIns="0" rtlCol="0" anchor="t">
            <a:spAutoFit/>
          </a:bodyPr>
          <a:lstStyle/>
          <a:p>
            <a:pPr algn="ctr">
              <a:lnSpc>
                <a:spcPts val="7279"/>
              </a:lnSpc>
              <a:spcBef>
                <a:spcPct val="0"/>
              </a:spcBef>
            </a:pPr>
            <a:r>
              <a:rPr lang="en-US" sz="5199" dirty="0">
                <a:solidFill>
                  <a:srgbClr val="FFFFFF"/>
                </a:solidFill>
                <a:latin typeface="RQND Pro"/>
                <a:ea typeface="RQND Pro"/>
                <a:cs typeface="RQND Pro"/>
                <a:sym typeface="RQND Pro"/>
              </a:rPr>
              <a:t>06</a:t>
            </a:r>
          </a:p>
        </p:txBody>
      </p:sp>
      <p:sp>
        <p:nvSpPr>
          <p:cNvPr id="7" name="TextBox 7"/>
          <p:cNvSpPr txBox="1"/>
          <p:nvPr/>
        </p:nvSpPr>
        <p:spPr>
          <a:xfrm>
            <a:off x="3358620" y="4825508"/>
            <a:ext cx="13030200" cy="4431983"/>
          </a:xfrm>
          <a:prstGeom prst="rect">
            <a:avLst/>
          </a:prstGeom>
        </p:spPr>
        <p:txBody>
          <a:bodyPr wrap="square" lIns="0" tIns="0" rIns="0" bIns="0" rtlCol="0" anchor="t">
            <a:spAutoFit/>
          </a:bodyPr>
          <a:lstStyle/>
          <a:p>
            <a:pPr marL="342900" indent="-342900" algn="l" fontAlgn="base">
              <a:buFont typeface="Arial" panose="020B0604020202020204" pitchFamily="34" charset="0"/>
              <a:buChar char="•"/>
            </a:pPr>
            <a:r>
              <a:rPr lang="en-US" sz="2400" b="0" i="0" dirty="0">
                <a:solidFill>
                  <a:srgbClr val="FFFFFF"/>
                </a:solidFill>
                <a:effectLst/>
                <a:latin typeface="Poppins" panose="00000500000000000000" pitchFamily="2" charset="0"/>
                <a:cs typeface="Poppins" panose="00000500000000000000" pitchFamily="2" charset="0"/>
              </a:rPr>
              <a:t>Virtual DOM is the virtual representation of Real DOM</a:t>
            </a:r>
          </a:p>
          <a:p>
            <a:pPr marL="342900" indent="-342900" algn="l" fontAlgn="base">
              <a:buFont typeface="Arial" panose="020B0604020202020204" pitchFamily="34" charset="0"/>
              <a:buChar char="•"/>
            </a:pPr>
            <a:r>
              <a:rPr lang="en-US" sz="2400" b="0" i="0" dirty="0">
                <a:solidFill>
                  <a:srgbClr val="FFFFFF"/>
                </a:solidFill>
                <a:effectLst/>
                <a:latin typeface="Poppins" panose="00000500000000000000" pitchFamily="2" charset="0"/>
                <a:cs typeface="Poppins" panose="00000500000000000000" pitchFamily="2" charset="0"/>
              </a:rPr>
              <a:t>React update the state changes in Virtual DOM first and then it syncs with Real DOM</a:t>
            </a:r>
          </a:p>
          <a:p>
            <a:pPr marL="342900" indent="-342900" algn="l" fontAlgn="base">
              <a:buFont typeface="Arial" panose="020B0604020202020204" pitchFamily="34" charset="0"/>
              <a:buChar char="•"/>
            </a:pPr>
            <a:r>
              <a:rPr lang="en-US" sz="2400" b="0" i="0" dirty="0">
                <a:solidFill>
                  <a:srgbClr val="FFFFFF"/>
                </a:solidFill>
                <a:effectLst/>
                <a:latin typeface="Poppins" panose="00000500000000000000" pitchFamily="2" charset="0"/>
                <a:cs typeface="Poppins" panose="00000500000000000000" pitchFamily="2" charset="0"/>
              </a:rPr>
              <a:t>Virtual DOM is just like a blueprint of a machine, can do changes in the blueprint but those changes will not directly apply to the machine.</a:t>
            </a:r>
          </a:p>
          <a:p>
            <a:pPr marL="342900" indent="-342900" algn="l" fontAlgn="base">
              <a:buFont typeface="Arial" panose="020B0604020202020204" pitchFamily="34" charset="0"/>
              <a:buChar char="•"/>
            </a:pPr>
            <a:r>
              <a:rPr lang="en-US" sz="2400" b="0" i="0" dirty="0">
                <a:solidFill>
                  <a:srgbClr val="FFFFFF"/>
                </a:solidFill>
                <a:effectLst/>
                <a:latin typeface="Poppins" panose="00000500000000000000" pitchFamily="2" charset="0"/>
                <a:cs typeface="Poppins" panose="00000500000000000000" pitchFamily="2" charset="0"/>
              </a:rPr>
              <a:t>Virtual DOM is a programming concept where a virtual representation of a UI is kept in memory synced with “Real DOM ” by a library such as </a:t>
            </a:r>
            <a:r>
              <a:rPr lang="en-US" sz="2400" b="0" i="0" dirty="0" err="1">
                <a:solidFill>
                  <a:srgbClr val="FFFFFF"/>
                </a:solidFill>
                <a:effectLst/>
                <a:latin typeface="Poppins" panose="00000500000000000000" pitchFamily="2" charset="0"/>
                <a:cs typeface="Poppins" panose="00000500000000000000" pitchFamily="2" charset="0"/>
              </a:rPr>
              <a:t>ReactDOM</a:t>
            </a:r>
            <a:r>
              <a:rPr lang="en-US" sz="2400" b="0" i="0" dirty="0">
                <a:solidFill>
                  <a:srgbClr val="FFFFFF"/>
                </a:solidFill>
                <a:effectLst/>
                <a:latin typeface="Poppins" panose="00000500000000000000" pitchFamily="2" charset="0"/>
                <a:cs typeface="Poppins" panose="00000500000000000000" pitchFamily="2" charset="0"/>
              </a:rPr>
              <a:t> and this process is called reconciliation</a:t>
            </a:r>
          </a:p>
          <a:p>
            <a:pPr marL="342900" indent="-342900" algn="l" fontAlgn="base">
              <a:buFont typeface="Arial" panose="020B0604020202020204" pitchFamily="34" charset="0"/>
              <a:buChar char="•"/>
            </a:pPr>
            <a:r>
              <a:rPr lang="en-US" sz="2400" b="0" i="0" dirty="0">
                <a:solidFill>
                  <a:srgbClr val="FFFFFF"/>
                </a:solidFill>
                <a:effectLst/>
                <a:latin typeface="Poppins" panose="00000500000000000000" pitchFamily="2" charset="0"/>
                <a:cs typeface="Poppins" panose="00000500000000000000" pitchFamily="2" charset="0"/>
              </a:rPr>
              <a:t>Virtual DOM makes the performance faster, not because the processing itself is done in less time. The reason is the amount of changed information – rather than wasting time on updating the entire page, you can dissect it into small elements and interactions</a:t>
            </a:r>
          </a:p>
        </p:txBody>
      </p:sp>
      <p:sp>
        <p:nvSpPr>
          <p:cNvPr id="8" name="TextBox 8"/>
          <p:cNvSpPr txBox="1"/>
          <p:nvPr/>
        </p:nvSpPr>
        <p:spPr>
          <a:xfrm>
            <a:off x="4912295" y="2789642"/>
            <a:ext cx="8935562" cy="2690608"/>
          </a:xfrm>
          <a:prstGeom prst="rect">
            <a:avLst/>
          </a:prstGeom>
        </p:spPr>
        <p:txBody>
          <a:bodyPr lIns="0" tIns="0" rIns="0" bIns="0" rtlCol="0" anchor="t">
            <a:spAutoFit/>
          </a:bodyPr>
          <a:lstStyle/>
          <a:p>
            <a:pPr algn="ctr">
              <a:lnSpc>
                <a:spcPts val="6843"/>
              </a:lnSpc>
            </a:pPr>
            <a:r>
              <a:rPr lang="en-IN" sz="9600" b="1" i="0" dirty="0">
                <a:solidFill>
                  <a:srgbClr val="FFFFFF"/>
                </a:solidFill>
                <a:effectLst/>
                <a:latin typeface="RQND Pro" panose="020B0604020202020204" charset="0"/>
              </a:rPr>
              <a:t>Virtual DOM Key Concepts :</a:t>
            </a:r>
          </a:p>
          <a:p>
            <a:pPr algn="ctr">
              <a:lnSpc>
                <a:spcPts val="6843"/>
              </a:lnSpc>
            </a:pPr>
            <a:endParaRPr lang="en-US" sz="11405" dirty="0">
              <a:solidFill>
                <a:srgbClr val="FFFFFF"/>
              </a:solidFill>
              <a:latin typeface="RQND Pro" panose="020B0604020202020204" charset="0"/>
              <a:ea typeface="RQND Pro"/>
              <a:cs typeface="RQND Pro"/>
              <a:sym typeface="RQND Pr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6666" b="-16666"/>
            </a:stretch>
          </a:blipFill>
        </p:spPr>
      </p:sp>
      <p:sp>
        <p:nvSpPr>
          <p:cNvPr id="3" name="Freeform 3"/>
          <p:cNvSpPr/>
          <p:nvPr/>
        </p:nvSpPr>
        <p:spPr>
          <a:xfrm>
            <a:off x="-657625" y="-352343"/>
            <a:ext cx="10991686" cy="10991686"/>
          </a:xfrm>
          <a:custGeom>
            <a:avLst/>
            <a:gdLst/>
            <a:ahLst/>
            <a:cxnLst/>
            <a:rect l="l" t="t" r="r" b="b"/>
            <a:pathLst>
              <a:path w="10991686" h="10991686">
                <a:moveTo>
                  <a:pt x="0" y="0"/>
                </a:moveTo>
                <a:lnTo>
                  <a:pt x="10991686" y="0"/>
                </a:lnTo>
                <a:lnTo>
                  <a:pt x="10991686" y="10991686"/>
                </a:lnTo>
                <a:lnTo>
                  <a:pt x="0" y="10991686"/>
                </a:lnTo>
                <a:lnTo>
                  <a:pt x="0" y="0"/>
                </a:lnTo>
                <a:close/>
              </a:path>
            </a:pathLst>
          </a:custGeom>
          <a:blipFill>
            <a:blip r:embed="rId3">
              <a:alphaModFix amt="49000"/>
            </a:blip>
            <a:stretch>
              <a:fillRect/>
            </a:stretch>
          </a:blipFill>
        </p:spPr>
      </p:sp>
      <p:sp>
        <p:nvSpPr>
          <p:cNvPr id="4" name="Freeform 4"/>
          <p:cNvSpPr/>
          <p:nvPr/>
        </p:nvSpPr>
        <p:spPr>
          <a:xfrm>
            <a:off x="11521383" y="2644476"/>
            <a:ext cx="4123310" cy="4114800"/>
          </a:xfrm>
          <a:custGeom>
            <a:avLst/>
            <a:gdLst/>
            <a:ahLst/>
            <a:cxnLst/>
            <a:rect l="l" t="t" r="r" b="b"/>
            <a:pathLst>
              <a:path w="4123310" h="4114800">
                <a:moveTo>
                  <a:pt x="0" y="0"/>
                </a:moveTo>
                <a:lnTo>
                  <a:pt x="4123311" y="0"/>
                </a:lnTo>
                <a:lnTo>
                  <a:pt x="4123311" y="4114800"/>
                </a:lnTo>
                <a:lnTo>
                  <a:pt x="0" y="41148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6" name="TextBox 6"/>
          <p:cNvSpPr txBox="1"/>
          <p:nvPr/>
        </p:nvSpPr>
        <p:spPr>
          <a:xfrm>
            <a:off x="4019489" y="4137324"/>
            <a:ext cx="10437882" cy="1308050"/>
          </a:xfrm>
          <a:prstGeom prst="rect">
            <a:avLst/>
          </a:prstGeom>
        </p:spPr>
        <p:txBody>
          <a:bodyPr lIns="0" tIns="0" rIns="0" bIns="0" rtlCol="0" anchor="t">
            <a:spAutoFit/>
          </a:bodyPr>
          <a:lstStyle/>
          <a:p>
            <a:pPr algn="ctr">
              <a:lnSpc>
                <a:spcPts val="9592"/>
              </a:lnSpc>
            </a:pPr>
            <a:r>
              <a:rPr lang="en-US" sz="15000" dirty="0">
                <a:solidFill>
                  <a:srgbClr val="FFFFFF"/>
                </a:solidFill>
                <a:latin typeface="RQND Pro"/>
                <a:ea typeface="RQND Pro"/>
                <a:cs typeface="RQND Pro"/>
                <a:sym typeface="RQND Pro"/>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TotalTime>
  <Words>700</Words>
  <Application>Microsoft Office PowerPoint</Application>
  <PresentationFormat>Custom</PresentationFormat>
  <Paragraphs>39</Paragraphs>
  <Slides>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RQND Pro</vt:lpstr>
      <vt:lpstr>Calibri</vt:lpstr>
      <vt:lpstr>RQND Pro Medium</vt:lpstr>
      <vt:lpstr>Poppins</vt:lpstr>
      <vt:lpstr>Arial</vt:lpstr>
      <vt:lpstr>Nunito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Futuristic Technology Presentation</dc:title>
  <cp:lastModifiedBy>Narra Siddharthreddy</cp:lastModifiedBy>
  <cp:revision>2</cp:revision>
  <dcterms:created xsi:type="dcterms:W3CDTF">2006-08-16T00:00:00Z</dcterms:created>
  <dcterms:modified xsi:type="dcterms:W3CDTF">2024-09-08T15:13:47Z</dcterms:modified>
  <dc:identifier>DAGQLoRjTCg</dc:identifier>
</cp:coreProperties>
</file>

<file path=docProps/thumbnail.jpeg>
</file>